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50" d="100"/>
          <a:sy n="50" d="100"/>
        </p:scale>
        <p:origin x="48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theme" Target="theme/theme1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viewProps" Target="viewProps.xml" /><Relationship Id="rId5" Type="http://schemas.openxmlformats.org/officeDocument/2006/relationships/slide" Target="slides/slide4.xml" /><Relationship Id="rId10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6846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0776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212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5169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204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042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6375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4556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5271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1013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6396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7BEBE-3B6F-465B-8673-8D63E3189672}" type="datetimeFigureOut">
              <a:rPr lang="en-IN" smtClean="0"/>
              <a:t>21-08-2025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426C1-30FC-48CF-8BA0-BC3E23DC2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3232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86350" cy="685800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5861091" y="2720221"/>
            <a:ext cx="511171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The Power of Active Listening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1200220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90550" y="1053585"/>
            <a:ext cx="11108413" cy="603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30303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Why Listening Matters More Than You Think</a:t>
            </a:r>
            <a:endParaRPr lang="en-US" sz="44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7601" y="2006441"/>
            <a:ext cx="45719" cy="873204"/>
          </a:xfrm>
          <a:prstGeom prst="rect">
            <a:avLst/>
          </a:prstGeom>
          <a:solidFill>
            <a:srgbClr val="1C9770"/>
          </a:solidFill>
          <a:ln/>
        </p:spPr>
      </p:sp>
      <p:sp>
        <p:nvSpPr>
          <p:cNvPr id="5" name="Text 1"/>
          <p:cNvSpPr/>
          <p:nvPr/>
        </p:nvSpPr>
        <p:spPr>
          <a:xfrm>
            <a:off x="1085850" y="2151935"/>
            <a:ext cx="9683710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Times New Roman" panose="02020603050405020304" pitchFamily="18" charset="0"/>
                <a:ea typeface="Inter Medium" pitchFamily="34" charset="-122"/>
                <a:cs typeface="Times New Roman" panose="02020603050405020304" pitchFamily="18" charset="0"/>
              </a:rPr>
              <a:t>"Most people do not listen with the intent to understand; they listen with the intent to reply."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85850" y="2937628"/>
            <a:ext cx="101727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Listening is not just hearing words – it’s about understanding feelings, ideas, and intentions.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workplace problems come from poor listening, not poor speaking.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we listen well, people feel valued and respected.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listening helps us make better decisions because we get the full picture.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improves teamwork and trust, which are essential in any company.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Listening also makes us better leaders – leaders who listen gain loyalty and respect.</a:t>
            </a:r>
          </a:p>
        </p:txBody>
      </p:sp>
    </p:spTree>
    <p:extLst>
      <p:ext uri="{BB962C8B-B14F-4D97-AF65-F5344CB8AC3E}">
        <p14:creationId xmlns:p14="http://schemas.microsoft.com/office/powerpoint/2010/main" val="4163730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2949" y="642580"/>
            <a:ext cx="10693361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030303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Hearing vs. Active Listening: The Critical Difference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071384" y="2396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Hearing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3"/>
          <p:cNvSpPr/>
          <p:nvPr/>
        </p:nvSpPr>
        <p:spPr>
          <a:xfrm>
            <a:off x="8189714" y="2396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Active Listening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342900" y="3080147"/>
            <a:ext cx="59817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/>
            <a:r>
              <a:rPr lang="en-US" sz="2400" dirty="0"/>
              <a:t>Simply receiving sound or words.</a:t>
            </a:r>
          </a:p>
          <a:p>
            <a:pPr algn="just"/>
            <a:r>
              <a:rPr lang="en-US" sz="2400" dirty="0"/>
              <a:t>Example: You hear a colleague speaking while checking your phone.</a:t>
            </a:r>
          </a:p>
          <a:p>
            <a:pPr algn="just"/>
            <a:r>
              <a:rPr lang="en-US" sz="2400" dirty="0"/>
              <a:t>Result: Message is missed, misunderstandings happen.</a:t>
            </a:r>
          </a:p>
          <a:p>
            <a:pPr marL="0" indent="0" algn="just">
              <a:lnSpc>
                <a:spcPts val="28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Times New Roman" panose="02020603050405020304" pitchFamily="18" charset="0"/>
                <a:ea typeface="Inter Medium" pitchFamily="34" charset="-122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951464" y="3068242"/>
            <a:ext cx="478333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400" dirty="0"/>
              <a:t>Paying full attention, understanding, and responding thoughtfully.</a:t>
            </a:r>
          </a:p>
          <a:p>
            <a:r>
              <a:rPr lang="en-US" sz="2400" dirty="0"/>
              <a:t>Example: You stop distractions, make eye contact, and ask clarifying questions.</a:t>
            </a:r>
          </a:p>
          <a:p>
            <a:r>
              <a:rPr lang="en-US" sz="2400" dirty="0"/>
              <a:t>Result: Builds trust, better communication, stronger teamwork.</a:t>
            </a:r>
          </a:p>
        </p:txBody>
      </p:sp>
    </p:spTree>
    <p:extLst>
      <p:ext uri="{BB962C8B-B14F-4D97-AF65-F5344CB8AC3E}">
        <p14:creationId xmlns:p14="http://schemas.microsoft.com/office/powerpoint/2010/main" val="1971855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0" y="1434109"/>
            <a:ext cx="4225528" cy="517624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97192" y="514945"/>
            <a:ext cx="7324606" cy="520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50"/>
              </a:lnSpc>
              <a:buNone/>
            </a:pPr>
            <a:r>
              <a:rPr lang="en-US" sz="4400" b="1" dirty="0">
                <a:solidFill>
                  <a:srgbClr val="030303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Common Barriers to Active Listening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9550" y="1434109"/>
            <a:ext cx="71247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Distractions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Checking phone, background noise, or multitasking.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2.Pre-judging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Assuming you already know what the person will say.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3.Interrupting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Cutting in before the speaker finishes.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4.Thinking of your reply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Focusing on your answer instead of listening.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5.Lack of interest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Not paying attention because you feel the topic is unimportant.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6.Emotional reactions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Getting defensive or upset and stopping real listening.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Overcoming these barriers helps us become better listeners, better teammates, and better leaders.</a:t>
            </a:r>
          </a:p>
        </p:txBody>
      </p:sp>
    </p:spTree>
    <p:extLst>
      <p:ext uri="{BB962C8B-B14F-4D97-AF65-F5344CB8AC3E}">
        <p14:creationId xmlns:p14="http://schemas.microsoft.com/office/powerpoint/2010/main" val="1750204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2900" y="317303"/>
            <a:ext cx="11506200" cy="1073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4000" b="1" dirty="0">
                <a:solidFill>
                  <a:srgbClr val="030303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Powerful Techniques to Become an Active Listener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128171" y="1390651"/>
            <a:ext cx="5772924" cy="2026444"/>
          </a:xfrm>
          <a:prstGeom prst="roundRect">
            <a:avLst>
              <a:gd name="adj" fmla="val 7220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7484" y="1390651"/>
            <a:ext cx="121920" cy="2026444"/>
          </a:xfrm>
          <a:prstGeom prst="roundRect">
            <a:avLst>
              <a:gd name="adj" fmla="val 26983"/>
            </a:avLst>
          </a:prstGeom>
          <a:solidFill>
            <a:srgbClr val="1C9770"/>
          </a:solidFill>
          <a:ln/>
        </p:spPr>
      </p:sp>
      <p:sp>
        <p:nvSpPr>
          <p:cNvPr id="5" name="Text 3"/>
          <p:cNvSpPr/>
          <p:nvPr/>
        </p:nvSpPr>
        <p:spPr>
          <a:xfrm>
            <a:off x="632579" y="1538168"/>
            <a:ext cx="274141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Pay Full Attention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28089" y="1937683"/>
            <a:ext cx="5267861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Times New Roman" panose="02020603050405020304" pitchFamily="18" charset="0"/>
                <a:ea typeface="Inter Medium" pitchFamily="34" charset="-122"/>
                <a:cs typeface="Times New Roman" panose="02020603050405020304" pitchFamily="18" charset="0"/>
              </a:rPr>
              <a:t>Maintain eye contact, adopt an open posture, and eliminate distractions (e.g., put away your phone). Signal that the speaker has your complete focus.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1"/>
          <p:cNvSpPr/>
          <p:nvPr/>
        </p:nvSpPr>
        <p:spPr>
          <a:xfrm>
            <a:off x="6290905" y="1328619"/>
            <a:ext cx="5772924" cy="2026444"/>
          </a:xfrm>
          <a:prstGeom prst="roundRect">
            <a:avLst>
              <a:gd name="adj" fmla="val 7220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8" name="Shape 1"/>
          <p:cNvSpPr/>
          <p:nvPr/>
        </p:nvSpPr>
        <p:spPr>
          <a:xfrm>
            <a:off x="6290905" y="3982642"/>
            <a:ext cx="5772924" cy="2026444"/>
          </a:xfrm>
          <a:prstGeom prst="roundRect">
            <a:avLst>
              <a:gd name="adj" fmla="val 7220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9" name="Shape 1"/>
          <p:cNvSpPr/>
          <p:nvPr/>
        </p:nvSpPr>
        <p:spPr>
          <a:xfrm>
            <a:off x="229404" y="3982642"/>
            <a:ext cx="5671691" cy="2026444"/>
          </a:xfrm>
          <a:prstGeom prst="roundRect">
            <a:avLst>
              <a:gd name="adj" fmla="val 7220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0" name="Shape 2"/>
          <p:cNvSpPr/>
          <p:nvPr/>
        </p:nvSpPr>
        <p:spPr>
          <a:xfrm>
            <a:off x="168444" y="3982642"/>
            <a:ext cx="121920" cy="2026444"/>
          </a:xfrm>
          <a:prstGeom prst="roundRect">
            <a:avLst>
              <a:gd name="adj" fmla="val 26983"/>
            </a:avLst>
          </a:prstGeom>
          <a:solidFill>
            <a:srgbClr val="1C9770"/>
          </a:solidFill>
          <a:ln/>
        </p:spPr>
      </p:sp>
      <p:sp>
        <p:nvSpPr>
          <p:cNvPr id="11" name="Shape 2"/>
          <p:cNvSpPr/>
          <p:nvPr/>
        </p:nvSpPr>
        <p:spPr>
          <a:xfrm>
            <a:off x="6141631" y="1328619"/>
            <a:ext cx="121920" cy="2026444"/>
          </a:xfrm>
          <a:prstGeom prst="roundRect">
            <a:avLst>
              <a:gd name="adj" fmla="val 26983"/>
            </a:avLst>
          </a:prstGeom>
          <a:solidFill>
            <a:srgbClr val="1C9770"/>
          </a:solidFill>
          <a:ln/>
        </p:spPr>
      </p:sp>
      <p:sp>
        <p:nvSpPr>
          <p:cNvPr id="12" name="Shape 2"/>
          <p:cNvSpPr/>
          <p:nvPr/>
        </p:nvSpPr>
        <p:spPr>
          <a:xfrm>
            <a:off x="6203677" y="4001157"/>
            <a:ext cx="121920" cy="2026444"/>
          </a:xfrm>
          <a:prstGeom prst="roundRect">
            <a:avLst>
              <a:gd name="adj" fmla="val 26983"/>
            </a:avLst>
          </a:prstGeom>
          <a:solidFill>
            <a:srgbClr val="1C9770"/>
          </a:solidFill>
          <a:ln/>
        </p:spPr>
      </p:sp>
      <p:sp>
        <p:nvSpPr>
          <p:cNvPr id="13" name="Text 7"/>
          <p:cNvSpPr/>
          <p:nvPr/>
        </p:nvSpPr>
        <p:spPr>
          <a:xfrm>
            <a:off x="6504087" y="1523643"/>
            <a:ext cx="285440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Show You’re Listening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6504087" y="1937683"/>
            <a:ext cx="5345013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Times New Roman" panose="02020603050405020304" pitchFamily="18" charset="0"/>
                <a:ea typeface="Inter Medium" pitchFamily="34" charset="-122"/>
                <a:cs typeface="Times New Roman" panose="02020603050405020304" pitchFamily="18" charset="0"/>
              </a:rPr>
              <a:t>Use non-verbal cues like nodding, smiling, and appropriate verbal acknowledgments such as “I see,” “Go on,” or “Mmm-hmm.”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505607" y="4107218"/>
            <a:ext cx="274141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Paraphrase &amp; Clarify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465445" y="4525661"/>
            <a:ext cx="5230505" cy="10526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Times New Roman" panose="02020603050405020304" pitchFamily="18" charset="0"/>
                <a:ea typeface="Inter Medium" pitchFamily="34" charset="-122"/>
                <a:cs typeface="Times New Roman" panose="02020603050405020304" pitchFamily="18" charset="0"/>
              </a:rPr>
              <a:t>Summarize what you heard in your own words: “What I’m hearing is…” or “So, if I understand correctly…” Ask clarifying questions: “Do you mean…?”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6540668" y="4182999"/>
            <a:ext cx="367736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464646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Ask Open-Ended Questions</a:t>
            </a:r>
            <a:endParaRPr lang="en-US" sz="21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6504087" y="4605577"/>
            <a:ext cx="5345013" cy="1403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Times New Roman" panose="02020603050405020304" pitchFamily="18" charset="0"/>
                <a:ea typeface="Inter Medium" pitchFamily="34" charset="-122"/>
                <a:cs typeface="Times New Roman" panose="02020603050405020304" pitchFamily="18" charset="0"/>
              </a:rPr>
              <a:t>Encourage the speaker to elaborate and provide more detail, deepening your understanding. Examples: “Can you tell me more about that?” or “How did that make you feel?”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366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1950" y="399217"/>
            <a:ext cx="11868150" cy="163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030303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Real-World Impact: How Active Listening Transforms Relationships</a:t>
            </a:r>
            <a:endParaRPr lang="en-US" sz="43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33450" y="2224891"/>
            <a:ext cx="104775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Builds Trust &amp; Reduces Conflict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we listen and respect others’ feelings, people trust us more and conflicts are solved faster.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Productivity &amp; Negotiation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what others really need helps in smoother teamwork and better agreements.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Calms Emotional Situations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Listening carefully to emotions reduces tension and creates empathy.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a manager listens to an employee’s problem about work hours and understands their needs, they can find a flexible solution. This makes the employee more loyal and productive.</a:t>
            </a:r>
          </a:p>
        </p:txBody>
      </p:sp>
    </p:spTree>
    <p:extLst>
      <p:ext uri="{BB962C8B-B14F-4D97-AF65-F5344CB8AC3E}">
        <p14:creationId xmlns:p14="http://schemas.microsoft.com/office/powerpoint/2010/main" val="1081459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625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64229" y="346710"/>
            <a:ext cx="6622971" cy="1303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030303"/>
                </a:solidFill>
                <a:latin typeface="Times New Roman" panose="02020603050405020304" pitchFamily="18" charset="0"/>
                <a:ea typeface="DM Sans Semi Bold" pitchFamily="34" charset="-122"/>
                <a:cs typeface="Times New Roman" panose="02020603050405020304" pitchFamily="18" charset="0"/>
              </a:rPr>
              <a:t>Your Challenge: Listen to Understand, Not to Respond</a:t>
            </a:r>
            <a:endParaRPr lang="en-US" sz="4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264228" y="1807339"/>
            <a:ext cx="662297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people listen just to prepare their reply, not to truly understand.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communication happens when we focus on the speaker’s words and feelings.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 time you’re in a conversation: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Pause before replying.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Ask yourself: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“Do I fully understand what they mean?”</a:t>
            </a:r>
          </a:p>
          <a:p>
            <a:pPr lvl="1"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small shift builds trust, respect, and stronger relationships at work and in life.</a:t>
            </a:r>
          </a:p>
        </p:txBody>
      </p:sp>
    </p:spTree>
    <p:extLst>
      <p:ext uri="{BB962C8B-B14F-4D97-AF65-F5344CB8AC3E}">
        <p14:creationId xmlns:p14="http://schemas.microsoft.com/office/powerpoint/2010/main" val="1708179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0" y="25177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511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516</Words>
  <Application>Microsoft Office PowerPoint</Application>
  <PresentationFormat>Widescreen</PresentationFormat>
  <Paragraphs>63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anu2225jadhav@gmail.com</cp:lastModifiedBy>
  <cp:revision>7</cp:revision>
  <dcterms:created xsi:type="dcterms:W3CDTF">2025-08-21T04:49:14Z</dcterms:created>
  <dcterms:modified xsi:type="dcterms:W3CDTF">2025-08-21T08:06:51Z</dcterms:modified>
</cp:coreProperties>
</file>

<file path=docProps/thumbnail.jpeg>
</file>